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58"/>
  </p:notesMasterIdLst>
  <p:sldIdLst>
    <p:sldId id="256" r:id="rId2"/>
    <p:sldId id="368" r:id="rId3"/>
    <p:sldId id="373" r:id="rId4"/>
    <p:sldId id="383" r:id="rId5"/>
    <p:sldId id="371" r:id="rId6"/>
    <p:sldId id="384" r:id="rId7"/>
    <p:sldId id="375" r:id="rId8"/>
    <p:sldId id="400" r:id="rId9"/>
    <p:sldId id="408" r:id="rId10"/>
    <p:sldId id="409" r:id="rId11"/>
    <p:sldId id="421" r:id="rId12"/>
    <p:sldId id="424" r:id="rId13"/>
    <p:sldId id="401" r:id="rId14"/>
    <p:sldId id="402" r:id="rId15"/>
    <p:sldId id="403" r:id="rId16"/>
    <p:sldId id="417" r:id="rId17"/>
    <p:sldId id="425" r:id="rId18"/>
    <p:sldId id="426" r:id="rId19"/>
    <p:sldId id="427" r:id="rId20"/>
    <p:sldId id="404" r:id="rId21"/>
    <p:sldId id="405" r:id="rId22"/>
    <p:sldId id="406" r:id="rId23"/>
    <p:sldId id="418" r:id="rId24"/>
    <p:sldId id="420" r:id="rId25"/>
    <p:sldId id="407" r:id="rId26"/>
    <p:sldId id="352" r:id="rId27"/>
    <p:sldId id="358" r:id="rId28"/>
    <p:sldId id="357" r:id="rId29"/>
    <p:sldId id="291" r:id="rId30"/>
    <p:sldId id="290" r:id="rId31"/>
    <p:sldId id="376" r:id="rId32"/>
    <p:sldId id="382" r:id="rId33"/>
    <p:sldId id="410" r:id="rId34"/>
    <p:sldId id="415" r:id="rId35"/>
    <p:sldId id="411" r:id="rId36"/>
    <p:sldId id="377" r:id="rId37"/>
    <p:sldId id="416" r:id="rId38"/>
    <p:sldId id="379" r:id="rId39"/>
    <p:sldId id="272" r:id="rId40"/>
    <p:sldId id="310" r:id="rId41"/>
    <p:sldId id="311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7" r:id="rId52"/>
    <p:sldId id="398" r:id="rId53"/>
    <p:sldId id="399" r:id="rId54"/>
    <p:sldId id="413" r:id="rId55"/>
    <p:sldId id="412" r:id="rId56"/>
    <p:sldId id="423" r:id="rId5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544"/>
  </p:normalViewPr>
  <p:slideViewPr>
    <p:cSldViewPr snapToGrid="0" snapToObjects="1">
      <p:cViewPr varScale="1">
        <p:scale>
          <a:sx n="136" d="100"/>
          <a:sy n="136" d="100"/>
        </p:scale>
        <p:origin x="200" y="5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8/12/16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3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5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5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65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6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3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7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8/12/16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8/12/16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8/12/16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8/12/16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8/12/16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8/12/16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8/12/16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8/12/16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php" TargetMode="External"/><Relationship Id="rId4" Type="http://schemas.openxmlformats.org/officeDocument/2006/relationships/hyperlink" Target="https://github.com/csev/tsugi-php-mod" TargetMode="External"/><Relationship Id="rId5" Type="http://schemas.openxmlformats.org/officeDocument/2006/relationships/hyperlink" Target="https://github.com/csev/tsugi-php-module" TargetMode="External"/><Relationship Id="rId6" Type="http://schemas.openxmlformats.org/officeDocument/2006/relationships/hyperlink" Target="https://github.com/csev/tsugi-php-standalone" TargetMode="External"/><Relationship Id="rId7" Type="http://schemas.openxmlformats.org/officeDocument/2006/relationships/hyperlink" Target="https://github.com/csev/tsugi-php-exercises" TargetMode="External"/><Relationship Id="rId8" Type="http://schemas.openxmlformats.org/officeDocument/2006/relationships/hyperlink" Target="https://github.com/csev/tsugi-php-slack" TargetMode="Externa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node-lti" TargetMode="External"/><Relationship Id="rId4" Type="http://schemas.openxmlformats.org/officeDocument/2006/relationships/hyperlink" Target="https://github.com/csev/tsugi-node-sample" TargetMode="External"/><Relationship Id="rId5" Type="http://schemas.openxmlformats.org/officeDocument/2006/relationships/hyperlink" Target="https://github.com/csev/tsugi-java" TargetMode="External"/><Relationship Id="rId6" Type="http://schemas.openxmlformats.org/officeDocument/2006/relationships/hyperlink" Target="https://github.com/csev/tsugi-java-servlet" TargetMode="External"/><Relationship Id="rId7" Type="http://schemas.openxmlformats.org/officeDocument/2006/relationships/hyperlink" Target="https://github.com/csev/tsugi-python-test" TargetMode="Externa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-nod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://gsvadvisors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hyperlink" Target="https://net.educause.edu/ir/library/pdf/eli3035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37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rist.edu/tsugi/" TargetMode="External"/><Relationship Id="rId3" Type="http://schemas.openxmlformats.org/officeDocument/2006/relationships/hyperlink" Target="http://www.php-intr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hyperlink" Target="https://net.educause.edu/ir/library/pdf/eli3035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smtClean="0"/>
              <a:t>Next </a:t>
            </a:r>
            <a:r>
              <a:rPr lang="en-US" sz="4800" dirty="0"/>
              <a:t>Generation </a:t>
            </a:r>
            <a:r>
              <a:rPr lang="en-US" sz="4800" dirty="0" smtClean="0"/>
              <a:t>Teaching </a:t>
            </a:r>
            <a:r>
              <a:rPr lang="en-US" sz="4800" dirty="0"/>
              <a:t>and </a:t>
            </a:r>
            <a:r>
              <a:rPr lang="en-US" sz="4800" dirty="0" smtClean="0"/>
              <a:t>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Charles Severance</a:t>
            </a:r>
          </a:p>
          <a:p>
            <a:r>
              <a:rPr lang="en-US" dirty="0" smtClean="0"/>
              <a:t>Sakai PMC Chair</a:t>
            </a:r>
          </a:p>
          <a:p>
            <a:r>
              <a:rPr lang="en-US" dirty="0" smtClean="0"/>
              <a:t>University of Michigan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88180" y="4259007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dirty="0" smtClean="0"/>
              <a:t>20July-2016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26" y="3236426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>
                <a:solidFill>
                  <a:srgbClr val="3366FF"/>
                </a:solidFill>
              </a:rPr>
              <a:t>2.1</a:t>
            </a:r>
            <a:r>
              <a:rPr lang="en-US" i="1" dirty="0"/>
              <a:t>, </a:t>
            </a:r>
            <a:r>
              <a:rPr lang="en-US" i="1" dirty="0">
                <a:solidFill>
                  <a:srgbClr val="FF6600"/>
                </a:solidFill>
              </a:rPr>
              <a:t>2.2</a:t>
            </a:r>
          </a:p>
          <a:p>
            <a:pPr lvl="1"/>
            <a:r>
              <a:rPr lang="en-US" dirty="0"/>
              <a:t>IMS LTI Content Item  - </a:t>
            </a:r>
            <a:r>
              <a:rPr lang="en-US" dirty="0">
                <a:solidFill>
                  <a:srgbClr val="3366FF"/>
                </a:solidFill>
              </a:rPr>
              <a:t>Public Draft</a:t>
            </a:r>
          </a:p>
          <a:p>
            <a:pPr lvl="1"/>
            <a:r>
              <a:rPr lang="en-US" dirty="0"/>
              <a:t>IMS LTI Roster Services –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pPr lvl="1"/>
            <a:r>
              <a:rPr lang="en-US" dirty="0"/>
              <a:t>IMS LTI Outcomes Services – in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Rest-based SIS integration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</a:t>
            </a:r>
            <a:r>
              <a:rPr lang="en-US" dirty="0" smtClean="0">
                <a:solidFill>
                  <a:srgbClr val="000000"/>
                </a:solidFill>
              </a:rPr>
              <a:t>App Store – </a:t>
            </a:r>
            <a:r>
              <a:rPr lang="en-US" dirty="0">
                <a:solidFill>
                  <a:srgbClr val="FF6600"/>
                </a:solidFill>
              </a:rPr>
              <a:t>WG </a:t>
            </a:r>
            <a:r>
              <a:rPr lang="en-US" dirty="0" smtClean="0">
                <a:solidFill>
                  <a:srgbClr val="FF6600"/>
                </a:solidFill>
              </a:rPr>
              <a:t>– Draft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Issues in LTI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Session Management  / Expiry</a:t>
            </a:r>
          </a:p>
          <a:p>
            <a:r>
              <a:rPr lang="en-US" dirty="0" smtClean="0"/>
              <a:t>Offline Grading – Peer grading Applications</a:t>
            </a:r>
          </a:p>
          <a:p>
            <a:r>
              <a:rPr lang="en-US" dirty="0" smtClean="0"/>
              <a:t>Coping with unreliable Tool Consumers – Grade resend</a:t>
            </a:r>
          </a:p>
          <a:p>
            <a:r>
              <a:rPr lang="en-US" dirty="0" smtClean="0"/>
              <a:t>Instructor grade </a:t>
            </a:r>
            <a:r>
              <a:rPr lang="en-US" dirty="0" smtClean="0"/>
              <a:t>detail</a:t>
            </a:r>
          </a:p>
          <a:p>
            <a:r>
              <a:rPr lang="en-US" dirty="0"/>
              <a:t>Thin </a:t>
            </a:r>
            <a:r>
              <a:rPr lang="en-US" dirty="0" smtClean="0"/>
              <a:t>Cartridge</a:t>
            </a:r>
          </a:p>
          <a:p>
            <a:r>
              <a:rPr lang="en-US" dirty="0" smtClean="0"/>
              <a:t>Settings </a:t>
            </a:r>
            <a:r>
              <a:rPr lang="en-US" dirty="0"/>
              <a:t>on </a:t>
            </a:r>
            <a:r>
              <a:rPr lang="en-US" dirty="0" smtClean="0"/>
              <a:t>URL</a:t>
            </a:r>
          </a:p>
          <a:p>
            <a:r>
              <a:rPr lang="en-US" dirty="0" smtClean="0"/>
              <a:t>Setting </a:t>
            </a:r>
            <a:r>
              <a:rPr lang="en-US" dirty="0"/>
              <a:t>Dialogs </a:t>
            </a:r>
            <a:r>
              <a:rPr lang="en-US" dirty="0" smtClean="0"/>
              <a:t>Cross-LMS</a:t>
            </a:r>
          </a:p>
          <a:p>
            <a:r>
              <a:rPr lang="en-US" smtClean="0"/>
              <a:t>Making Proxy </a:t>
            </a:r>
            <a:r>
              <a:rPr lang="en-US" dirty="0"/>
              <a:t>/ </a:t>
            </a:r>
            <a:r>
              <a:rPr lang="en-US" dirty="0" smtClean="0"/>
              <a:t>CDN</a:t>
            </a:r>
          </a:p>
          <a:p>
            <a:r>
              <a:rPr lang="en-US" dirty="0" err="1" smtClean="0"/>
              <a:t>windows.post</a:t>
            </a:r>
            <a:endParaRPr lang="en-US" dirty="0" smtClean="0"/>
          </a:p>
          <a:p>
            <a:r>
              <a:rPr lang="en-US" dirty="0" smtClean="0"/>
              <a:t>Dealing </a:t>
            </a:r>
            <a:r>
              <a:rPr lang="en-US" dirty="0"/>
              <a:t>with vendor extensions - working across vendor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488018" y="446567"/>
            <a:ext cx="2404263" cy="445504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457414" y="1372240"/>
            <a:ext cx="1339191" cy="11727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457414" y="2505948"/>
            <a:ext cx="1339191" cy="390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457414" y="2544951"/>
            <a:ext cx="1339191" cy="1094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41568" y="1726968"/>
            <a:ext cx="1115846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is-IS" sz="1600" dirty="0" smtClean="0">
                <a:solidFill>
                  <a:schemeClr val="tx1"/>
                </a:solidFill>
              </a:rPr>
              <a:t>…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684133" y="102566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84133" y="215936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84133" y="329307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6783574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09733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862865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644205" y="1024656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644205" y="2158364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44205" y="3292072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313498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687898" y="1388490"/>
            <a:ext cx="2095676" cy="553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687898" y="1443790"/>
            <a:ext cx="2095676" cy="107840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687898" y="1443790"/>
            <a:ext cx="2095676" cy="221211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381143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687898" y="1388490"/>
            <a:ext cx="2174967" cy="257044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687898" y="2522198"/>
            <a:ext cx="2174967" cy="143674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687898" y="3655906"/>
            <a:ext cx="2174967" cy="30303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3684133" y="4243092"/>
            <a:ext cx="1003765" cy="4768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is-IS" sz="1600" dirty="0" smtClean="0">
                <a:solidFill>
                  <a:schemeClr val="tx1"/>
                </a:solidFill>
              </a:rPr>
              <a:t>…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8" y="4389161"/>
            <a:ext cx="1445007" cy="428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643588" y="3053687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03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20" y="318858"/>
            <a:ext cx="5728712" cy="41488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4590" y="4472770"/>
            <a:ext cx="6873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  <a:r>
              <a:rPr lang="en-US" sz="2400" dirty="0" err="1"/>
              <a:t>apidocs</a:t>
            </a:r>
            <a:r>
              <a:rPr lang="en-US" sz="2400" dirty="0"/>
              <a:t>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4" y="167130"/>
            <a:ext cx="7385378" cy="41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61" y="4686890"/>
            <a:ext cx="7811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http://do1.dr-chuck.com/</a:t>
            </a:r>
            <a:r>
              <a:rPr lang="en-US" sz="2000" dirty="0" err="1"/>
              <a:t>tsugi</a:t>
            </a:r>
            <a:r>
              <a:rPr lang="en-US" sz="2000" dirty="0"/>
              <a:t>/</a:t>
            </a:r>
            <a:r>
              <a:rPr lang="en-US" sz="2000" dirty="0" err="1"/>
              <a:t>phpdoc</a:t>
            </a:r>
            <a:r>
              <a:rPr lang="en-US" sz="2000" dirty="0"/>
              <a:t>/classes/</a:t>
            </a:r>
            <a:r>
              <a:rPr lang="en-US" sz="2000" dirty="0" err="1"/>
              <a:t>Tsugi.Core.LTIX.html</a:t>
            </a:r>
            <a:endParaRPr lang="en-US" sz="20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" y="133706"/>
            <a:ext cx="7301833" cy="41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1129" y="4597628"/>
            <a:ext cx="35157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http://do1.dr-chuck.com/</a:t>
            </a:r>
            <a:r>
              <a:rPr lang="en-US" sz="1400" dirty="0" err="1"/>
              <a:t>tsugi</a:t>
            </a:r>
            <a:r>
              <a:rPr lang="en-US" sz="1400" dirty="0"/>
              <a:t>-node/</a:t>
            </a:r>
            <a:r>
              <a:rPr lang="en-US" sz="1400" dirty="0" err="1"/>
              <a:t>esdoc</a:t>
            </a:r>
            <a:r>
              <a:rPr lang="en-US" sz="1400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9" y="405062"/>
            <a:ext cx="6011111" cy="3920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81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4840"/>
            <a:ext cx="6858000" cy="3989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228" y="1775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7194218" y="546848"/>
            <a:ext cx="80062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7274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FF"/>
                </a:solidFill>
              </a:rPr>
              <a:t>Tenant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2943406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4811" y="17751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4824689" y="546848"/>
            <a:ext cx="154635" cy="416703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</p:cNvCxnSpPr>
          <p:nvPr/>
        </p:nvCxnSpPr>
        <p:spPr>
          <a:xfrm flipH="1">
            <a:off x="3267053" y="546848"/>
            <a:ext cx="1557636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73678" y="475345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flipH="1" flipV="1">
            <a:off x="4771839" y="4012303"/>
            <a:ext cx="996901" cy="741151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13841"/>
            <a:ext cx="6858000" cy="358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4357" y="2411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7380347" y="610504"/>
            <a:ext cx="236221" cy="988114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5263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Tenant</a:t>
            </a: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2731395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06844" y="2411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4196722" y="610504"/>
            <a:ext cx="384174" cy="48444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3341544" y="610504"/>
            <a:ext cx="855178" cy="906136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0896" y="443932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61921" y="3755659"/>
            <a:ext cx="687878" cy="68367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23" y="84394"/>
            <a:ext cx="5767849" cy="4641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4725758"/>
            <a:ext cx="570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FFF00"/>
                </a:solidFill>
              </a:rPr>
              <a:t>tsugi</a:t>
            </a:r>
            <a:r>
              <a:rPr lang="en-US" sz="1800" dirty="0">
                <a:solidFill>
                  <a:srgbClr val="FFFF00"/>
                </a:solidFill>
              </a:rPr>
              <a:t>/docs/lectures/02-Data-Model-Workbench.mwb</a:t>
            </a:r>
          </a:p>
        </p:txBody>
      </p:sp>
    </p:spTree>
    <p:extLst>
      <p:ext uri="{BB962C8B-B14F-4D97-AF65-F5344CB8AC3E}">
        <p14:creationId xmlns:p14="http://schemas.microsoft.com/office/powerpoint/2010/main" val="557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794" y="205979"/>
            <a:ext cx="3816405" cy="857250"/>
          </a:xfrm>
        </p:spPr>
        <p:txBody>
          <a:bodyPr/>
          <a:lstStyle/>
          <a:p>
            <a:r>
              <a:rPr lang="en-US" sz="3600" dirty="0" smtClean="0"/>
              <a:t>Original Mission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260795" y="1335587"/>
            <a:ext cx="3816405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Build a set of standards-based tool kits to greatly advance the state of the art of interoperability, reusability, and re-</a:t>
            </a:r>
            <a:r>
              <a:rPr lang="en-US" sz="2800" dirty="0" err="1" smtClean="0"/>
              <a:t>mixability</a:t>
            </a:r>
            <a:r>
              <a:rPr lang="en-US" sz="2800" dirty="0" smtClean="0"/>
              <a:t> for learning content and software.</a:t>
            </a:r>
            <a:endParaRPr lang="en-US" sz="28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Tools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App Store</a:t>
            </a:r>
          </a:p>
          <a:p>
            <a:r>
              <a:rPr lang="en-US" sz="2400" dirty="0" smtClean="0"/>
              <a:t>Google Class Map</a:t>
            </a:r>
          </a:p>
          <a:p>
            <a:r>
              <a:rPr lang="en-US" sz="2400" dirty="0" smtClean="0"/>
              <a:t>GIFT Quiz Engine</a:t>
            </a:r>
          </a:p>
          <a:p>
            <a:r>
              <a:rPr lang="en-US" sz="2400" dirty="0" smtClean="0"/>
              <a:t>Grade book</a:t>
            </a:r>
          </a:p>
          <a:p>
            <a:r>
              <a:rPr lang="en-US" sz="2400" dirty="0" smtClean="0"/>
              <a:t>Attendance Tool</a:t>
            </a:r>
          </a:p>
          <a:p>
            <a:r>
              <a:rPr lang="en-US" sz="2400" dirty="0" smtClean="0"/>
              <a:t>Video Tracker (*)</a:t>
            </a:r>
          </a:p>
          <a:p>
            <a:r>
              <a:rPr lang="en-US" sz="2400" dirty="0" smtClean="0"/>
              <a:t>Clicker (*)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HTML5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Python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SQL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 err="1"/>
              <a:t>DataMining</a:t>
            </a:r>
            <a:r>
              <a:rPr lang="en-US" sz="2400" dirty="0"/>
              <a:t> </a:t>
            </a:r>
            <a:r>
              <a:rPr lang="en-US" sz="2400" dirty="0" err="1" smtClean="0"/>
              <a:t>Autograder</a:t>
            </a:r>
            <a:endParaRPr lang="en-US" sz="2400" dirty="0" smtClean="0"/>
          </a:p>
          <a:p>
            <a:r>
              <a:rPr lang="en-US" sz="2400" dirty="0" smtClean="0"/>
              <a:t>PHP </a:t>
            </a:r>
            <a:r>
              <a:rPr lang="en-US" sz="2400" dirty="0" err="1" smtClean="0"/>
              <a:t>Autograder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66461" y="4686890"/>
            <a:ext cx="6774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https://</a:t>
            </a:r>
            <a:r>
              <a:rPr lang="en-US" sz="2000" dirty="0" err="1" smtClean="0"/>
              <a:t>lti-tools.dr-chuck.com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     Developer -&gt; "secret"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10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Developer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/ MySQL – </a:t>
            </a:r>
            <a:r>
              <a:rPr lang="en-US" dirty="0" err="1" smtClean="0"/>
              <a:t>www.php-intro.com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Recorded Lecture Series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lectures.tsugi.org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Lots of sample code</a:t>
            </a:r>
          </a:p>
          <a:p>
            <a:r>
              <a:rPr lang="en-US" dirty="0" smtClean="0"/>
              <a:t>Assignments for Developer Workshop</a:t>
            </a:r>
          </a:p>
          <a:p>
            <a:pPr lvl="1"/>
            <a:r>
              <a:rPr lang="en-US" dirty="0" smtClean="0"/>
              <a:t>Grade, Chat, Map, Wisdom of Crowds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csev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-exercises</a:t>
            </a:r>
          </a:p>
        </p:txBody>
      </p:sp>
    </p:spTree>
    <p:extLst>
      <p:ext uri="{BB962C8B-B14F-4D97-AF65-F5344CB8AC3E}">
        <p14:creationId xmlns:p14="http://schemas.microsoft.com/office/powerpoint/2010/main" val="35064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 grading and peer grading for </a:t>
            </a:r>
            <a:r>
              <a:rPr lang="en-US" dirty="0" err="1" smtClean="0"/>
              <a:t>Coursera</a:t>
            </a:r>
            <a:endParaRPr lang="en-US" dirty="0" smtClean="0"/>
          </a:p>
          <a:p>
            <a:pPr lvl="1"/>
            <a:r>
              <a:rPr lang="en-US" dirty="0" smtClean="0"/>
              <a:t>pr4e.dr-chuck.com – 214353 user accounts</a:t>
            </a:r>
          </a:p>
          <a:p>
            <a:r>
              <a:rPr lang="en-US" dirty="0" smtClean="0"/>
              <a:t>On campus  Sakai/Canvas/Blackboard and demo accounts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ti-tools.dr-chuck.com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My own free course service</a:t>
            </a:r>
          </a:p>
          <a:p>
            <a:pPr lvl="1"/>
            <a:r>
              <a:rPr lang="en-US" dirty="0" err="1" smtClean="0"/>
              <a:t>online.dr-chuck.com</a:t>
            </a:r>
            <a:endParaRPr lang="en-US" dirty="0" smtClean="0"/>
          </a:p>
          <a:p>
            <a:r>
              <a:rPr lang="en-US" dirty="0" smtClean="0"/>
              <a:t>Static assets on </a:t>
            </a:r>
            <a:r>
              <a:rPr lang="en-US" dirty="0" err="1" smtClean="0"/>
              <a:t>CloudFlare</a:t>
            </a:r>
            <a:r>
              <a:rPr lang="en-US" dirty="0" smtClean="0"/>
              <a:t> CDN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www.dr-chuck.net</a:t>
            </a:r>
            <a:r>
              <a:rPr lang="en-US" dirty="0"/>
              <a:t>/</a:t>
            </a:r>
            <a:r>
              <a:rPr lang="en-US" dirty="0" err="1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Develop, Manage, Administration, App Store Console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</a:t>
            </a:r>
            <a:endParaRPr lang="en-US" dirty="0" smtClean="0"/>
          </a:p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github.com/csev/tsugi-php</a:t>
            </a:r>
            <a:endParaRPr lang="en-US" dirty="0" smtClean="0"/>
          </a:p>
          <a:p>
            <a:pPr lvl="1"/>
            <a:r>
              <a:rPr lang="en-US" dirty="0"/>
              <a:t>Modules: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github.com/csev/tsugi-php-mod</a:t>
            </a:r>
            <a:endParaRPr lang="en-US" dirty="0" smtClean="0"/>
          </a:p>
          <a:p>
            <a:pPr lvl="1"/>
            <a:r>
              <a:rPr lang="en-US" dirty="0"/>
              <a:t>Sample Module: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github.com/csev/tsugi-php-module</a:t>
            </a:r>
            <a:endParaRPr lang="en-US" dirty="0" smtClean="0"/>
          </a:p>
          <a:p>
            <a:pPr lvl="1"/>
            <a:r>
              <a:rPr lang="en-US" dirty="0"/>
              <a:t>Sample App: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github.com/csev/tsugi-php-standalone</a:t>
            </a:r>
            <a:endParaRPr lang="en-US" dirty="0" smtClean="0"/>
          </a:p>
          <a:p>
            <a:pPr lvl="1"/>
            <a:r>
              <a:rPr lang="en-US" dirty="0"/>
              <a:t>Exercises: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github.com/csev/tsugi-php-exercises</a:t>
            </a:r>
            <a:endParaRPr lang="en-US" dirty="0" smtClean="0"/>
          </a:p>
          <a:p>
            <a:pPr lvl="1"/>
            <a:r>
              <a:rPr lang="en-US" dirty="0"/>
              <a:t>Application: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github.com/csev/tsugi-php-slack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2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 smtClean="0"/>
              <a:t>Library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github.com/csev/tsugi-node</a:t>
            </a:r>
            <a:endParaRPr lang="en-US" dirty="0" smtClean="0"/>
          </a:p>
          <a:p>
            <a:pPr lvl="1"/>
            <a:r>
              <a:rPr lang="en-US" dirty="0"/>
              <a:t>LTI Library: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github.com/csev/tsugi-node-lti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github.com/csev/tsugi-node-sample</a:t>
            </a:r>
            <a:endParaRPr lang="en-US" dirty="0"/>
          </a:p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/>
              <a:t>Library: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github.com/csev/tsugi-java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github.com/csev/tsugi-java-servlet</a:t>
            </a:r>
            <a:endParaRPr lang="en-US" dirty="0" smtClean="0"/>
          </a:p>
          <a:p>
            <a:r>
              <a:rPr lang="en-US" dirty="0" smtClean="0"/>
              <a:t>Functionality Test (Python):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github.com/csev/tsugi-python-test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6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922586"/>
            <a:ext cx="7543800" cy="1945481"/>
          </a:xfrm>
        </p:spPr>
        <p:txBody>
          <a:bodyPr/>
          <a:lstStyle/>
          <a:p>
            <a:r>
              <a:rPr lang="en-US" dirty="0" smtClean="0"/>
              <a:t>IMS Content Item and IMS CASA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922835"/>
            <a:ext cx="6461760" cy="800100"/>
          </a:xfrm>
        </p:spPr>
        <p:txBody>
          <a:bodyPr/>
          <a:lstStyle/>
          <a:p>
            <a:r>
              <a:rPr lang="en-US" dirty="0" smtClean="0"/>
              <a:t>One of Many of the upcoming </a:t>
            </a:r>
            <a:r>
              <a:rPr lang="en-US" smtClean="0"/>
              <a:t>new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9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4364" y="4820057"/>
            <a:ext cx="3913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www.imsglobal.org</a:t>
            </a:r>
            <a:r>
              <a:rPr lang="en-US" sz="1600" dirty="0"/>
              <a:t>/specs/lticiv1p0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1" y="222830"/>
            <a:ext cx="6734914" cy="459722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36625" y="969634"/>
            <a:ext cx="760611" cy="4097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16-Point Star 2"/>
          <p:cNvSpPr/>
          <p:nvPr/>
        </p:nvSpPr>
        <p:spPr>
          <a:xfrm>
            <a:off x="5261422" y="2321659"/>
            <a:ext cx="2594527" cy="1952925"/>
          </a:xfrm>
          <a:prstGeom prst="star16">
            <a:avLst/>
          </a:prstGeom>
          <a:solidFill>
            <a:srgbClr val="CC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IMS </a:t>
            </a:r>
          </a:p>
          <a:p>
            <a:pPr algn="ctr"/>
            <a:r>
              <a:rPr lang="en-US" sz="2800" dirty="0" smtClean="0"/>
              <a:t>Content</a:t>
            </a:r>
          </a:p>
          <a:p>
            <a:pPr algn="ctr"/>
            <a:r>
              <a:rPr lang="en-US" sz="2800" dirty="0" smtClean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6332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Launch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33748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 flipV="1">
            <a:off x="2273612" y="2136751"/>
            <a:ext cx="2506562" cy="71498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273612" y="2851731"/>
            <a:ext cx="2702963" cy="1280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0325" y="1933165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78104" y="3470098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77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Return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10" idx="1"/>
            <a:endCxn id="20" idx="3"/>
          </p:cNvCxnSpPr>
          <p:nvPr/>
        </p:nvCxnSpPr>
        <p:spPr>
          <a:xfrm flipH="1">
            <a:off x="2110351" y="2266849"/>
            <a:ext cx="3548910" cy="19518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8" idx="3"/>
          </p:cNvCxnSpPr>
          <p:nvPr/>
        </p:nvCxnSpPr>
        <p:spPr>
          <a:xfrm flipH="1" flipV="1">
            <a:off x="1960349" y="3287869"/>
            <a:ext cx="3507176" cy="1121906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Vertical Scroll 17"/>
          <p:cNvSpPr/>
          <p:nvPr/>
        </p:nvSpPr>
        <p:spPr>
          <a:xfrm>
            <a:off x="1528947" y="3071219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33107" y="2266849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0698" y="2582865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URL, Configuration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273612" y="3770339"/>
            <a:ext cx="21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IMS Common</a:t>
            </a:r>
          </a:p>
          <a:p>
            <a:r>
              <a:rPr lang="en-US" sz="1800" dirty="0" smtClean="0"/>
              <a:t>Cartridge (ZIP File)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94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" y="158328"/>
            <a:ext cx="7997067" cy="48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3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4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02-29-Canvas-Sakai-Content-Item-P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0" y="0"/>
            <a:ext cx="7481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80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6-02-29-Canvas-Sakai-Content-Item-Laun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2" y="0"/>
            <a:ext cx="7481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2" y="436396"/>
            <a:ext cx="7823634" cy="4073226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99303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88" y="0"/>
            <a:ext cx="6650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6-02-22-Tsugi-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121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03-01-Sakai-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8" y="0"/>
            <a:ext cx="7251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5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" y="-297512"/>
            <a:ext cx="8489018" cy="57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7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canvas_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0" y="132205"/>
            <a:ext cx="1222214" cy="1197271"/>
          </a:xfrm>
          <a:prstGeom prst="rect">
            <a:avLst/>
          </a:prstGeom>
        </p:spPr>
      </p:pic>
      <p:pic>
        <p:nvPicPr>
          <p:cNvPr id="5" name="Picture 4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92" y="3052425"/>
            <a:ext cx="1638300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1219" y="212359"/>
            <a:ext cx="26355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CASA</a:t>
            </a:r>
          </a:p>
          <a:p>
            <a:pPr algn="ctr"/>
            <a:r>
              <a:rPr lang="en-US" sz="4000" b="1" dirty="0" smtClean="0"/>
              <a:t>App Store</a:t>
            </a:r>
            <a:endParaRPr lang="en-US" sz="40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628872" y="1329476"/>
            <a:ext cx="2806813" cy="2163029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3"/>
          </p:cNvCxnSpPr>
          <p:nvPr/>
        </p:nvCxnSpPr>
        <p:spPr>
          <a:xfrm flipH="1">
            <a:off x="2346792" y="3520115"/>
            <a:ext cx="2088893" cy="27610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2"/>
          </p:cNvCxnSpPr>
          <p:nvPr/>
        </p:nvCxnSpPr>
        <p:spPr>
          <a:xfrm flipV="1">
            <a:off x="5998973" y="1535798"/>
            <a:ext cx="0" cy="1403173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1"/>
          </p:cNvCxnSpPr>
          <p:nvPr/>
        </p:nvCxnSpPr>
        <p:spPr>
          <a:xfrm flipV="1">
            <a:off x="1542317" y="874079"/>
            <a:ext cx="3138902" cy="20648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" idx="2"/>
          </p:cNvCxnSpPr>
          <p:nvPr/>
        </p:nvCxnSpPr>
        <p:spPr>
          <a:xfrm flipV="1">
            <a:off x="1542317" y="1329476"/>
            <a:ext cx="0" cy="1609495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26633" y="4350067"/>
            <a:ext cx="2631367" cy="667560"/>
            <a:chOff x="5388582" y="4475940"/>
            <a:chExt cx="2631367" cy="66756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5525871" y="4670466"/>
              <a:ext cx="460988" cy="2"/>
            </a:xfrm>
            <a:prstGeom prst="straightConnector1">
              <a:avLst/>
            </a:prstGeom>
            <a:ln w="57150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98973" y="4475940"/>
              <a:ext cx="191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IMS CASA</a:t>
              </a:r>
            </a:p>
            <a:p>
              <a:r>
                <a:rPr lang="en-US" sz="1800" dirty="0" smtClean="0"/>
                <a:t>IMS </a:t>
              </a:r>
              <a:r>
                <a:rPr lang="en-US" sz="1800" dirty="0" err="1" smtClean="0"/>
                <a:t>ContentItem</a:t>
              </a:r>
              <a:endParaRPr lang="en-US" sz="18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525871" y="4977581"/>
              <a:ext cx="460988" cy="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388582" y="4475940"/>
              <a:ext cx="2631367" cy="667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39" y="3150682"/>
            <a:ext cx="2678600" cy="7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6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Score Card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360493"/>
              </p:ext>
            </p:extLst>
          </p:nvPr>
        </p:nvGraphicFramePr>
        <p:xfrm>
          <a:off x="984685" y="1509324"/>
          <a:ext cx="5758715" cy="28651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5184"/>
                <a:gridCol w="978302"/>
                <a:gridCol w="1151743"/>
                <a:gridCol w="1151743"/>
                <a:gridCol w="1151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1.x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  <a:r>
                        <a:rPr lang="en-US" baseline="0" dirty="0" smtClean="0"/>
                        <a:t>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2.x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Moodle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Tsugi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196416" y="1357160"/>
            <a:ext cx="2668774" cy="2022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pic>
        <p:nvPicPr>
          <p:cNvPr id="3" name="Picture 2" descr="lego spe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33" y="1613660"/>
            <a:ext cx="6221346" cy="3110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459" y="4761146"/>
            <a:ext cx="15387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Malcolm Brown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7926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will be many specialized LMSs with limited built in features</a:t>
            </a:r>
          </a:p>
          <a:p>
            <a:pPr lvl="1"/>
            <a:r>
              <a:rPr lang="en-US" dirty="0"/>
              <a:t>Most features come from app stores (also plentiful</a:t>
            </a:r>
            <a:r>
              <a:rPr lang="en-US" dirty="0" smtClean="0"/>
              <a:t>)</a:t>
            </a:r>
          </a:p>
          <a:p>
            <a:r>
              <a:rPr lang="en-US" dirty="0" smtClean="0"/>
              <a:t>Book, web site, and course authoring will merge</a:t>
            </a:r>
          </a:p>
          <a:p>
            <a:pPr lvl="1"/>
            <a:r>
              <a:rPr lang="en-US" dirty="0" smtClean="0"/>
              <a:t>Content will play in many different LMS systems</a:t>
            </a:r>
          </a:p>
          <a:p>
            <a:r>
              <a:rPr lang="en-US" dirty="0" smtClean="0"/>
              <a:t>App stores will have &gt; 100K apps / content</a:t>
            </a:r>
          </a:p>
          <a:p>
            <a:r>
              <a:rPr lang="en-US" dirty="0" smtClean="0"/>
              <a:t>There will be business models beyond CIO to vendor</a:t>
            </a:r>
          </a:p>
          <a:p>
            <a:pPr lvl="1"/>
            <a:r>
              <a:rPr lang="en-US" dirty="0" smtClean="0"/>
              <a:t>Teacher to vendor</a:t>
            </a:r>
            <a:r>
              <a:rPr lang="en-US" dirty="0"/>
              <a:t> </a:t>
            </a:r>
            <a:r>
              <a:rPr lang="en-US" dirty="0" smtClean="0"/>
              <a:t>/ Teacher to teacher / Student to vendor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NGDLE Experiments...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pPr lvl="1"/>
            <a:r>
              <a:rPr lang="en-US" dirty="0" smtClean="0"/>
              <a:t>ELMS Network – Drupal + LTI Provider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– </a:t>
            </a:r>
            <a:r>
              <a:rPr lang="en-US" dirty="0" err="1" smtClean="0"/>
              <a:t>www.tsugi.org</a:t>
            </a:r>
            <a:endParaRPr lang="en-US" dirty="0" smtClean="0"/>
          </a:p>
          <a:p>
            <a:r>
              <a:rPr lang="en-US" dirty="0" smtClean="0"/>
              <a:t>Small LMS + App Store + Marketed t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</p:spTree>
    <p:extLst>
      <p:ext uri="{BB962C8B-B14F-4D97-AF65-F5344CB8AC3E}">
        <p14:creationId xmlns:p14="http://schemas.microsoft.com/office/powerpoint/2010/main" val="85124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When?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(lucky) Teacher's 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" y="5601"/>
            <a:ext cx="7700211" cy="51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28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z Pro XScreenSnapz0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02" y="-22894"/>
            <a:ext cx="7919699" cy="5143500"/>
          </a:xfrm>
          <a:prstGeom prst="rect">
            <a:avLst/>
          </a:prstGeom>
        </p:spPr>
      </p:pic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800600"/>
            <a:ext cx="1905000" cy="1714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 dirty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5</a:t>
            </a:fld>
            <a:endParaRPr lang="en-US" sz="900" b="0" dirty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1" y="4362006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latin typeface="Myriad Pro"/>
                <a:cs typeface="Myriad Pro"/>
              </a:rPr>
              <a:t>Source: </a:t>
            </a:r>
            <a:r>
              <a:rPr lang="en-US" sz="1200" dirty="0" smtClean="0">
                <a:latin typeface="Myriad Pro"/>
                <a:cs typeface="Myriad Pro"/>
              </a:rPr>
              <a:t>GSV: American</a:t>
            </a:r>
          </a:p>
          <a:p>
            <a:r>
              <a:rPr lang="en-US" sz="1200" dirty="0" smtClean="0">
                <a:latin typeface="Myriad Pro"/>
                <a:cs typeface="Myriad Pro"/>
              </a:rPr>
              <a:t>Revolution 2.0</a:t>
            </a:r>
            <a:endParaRPr lang="en-US" sz="1200" b="0" dirty="0" smtClean="0">
              <a:latin typeface="Myriad Pro"/>
              <a:cs typeface="Myriad Pro"/>
            </a:endParaRPr>
          </a:p>
          <a:p>
            <a:r>
              <a:rPr lang="en-US" sz="1200" dirty="0">
                <a:latin typeface="Myriad Pro"/>
                <a:cs typeface="Myriad Pro"/>
                <a:hlinkClick r:id="rId4"/>
              </a:rPr>
              <a:t>http://</a:t>
            </a:r>
            <a:r>
              <a:rPr lang="en-US" sz="1200" dirty="0" smtClean="0">
                <a:latin typeface="Myriad Pro"/>
                <a:cs typeface="Myriad Pro"/>
                <a:hlinkClick r:id="rId4"/>
              </a:rPr>
              <a:t>gsvadvisors.com</a:t>
            </a:r>
            <a:r>
              <a:rPr lang="en-US" sz="1200" dirty="0" smtClean="0">
                <a:latin typeface="Myriad Pro"/>
                <a:cs typeface="Myriad Pro"/>
              </a:rPr>
              <a:t> </a:t>
            </a:r>
            <a:endParaRPr lang="en-US" sz="1200" b="0" dirty="0">
              <a:latin typeface="Myriad Pro"/>
              <a:cs typeface="Myriad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5" y="87474"/>
            <a:ext cx="19409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Historic</a:t>
            </a:r>
          </a:p>
          <a:p>
            <a:r>
              <a:rPr lang="en-US" sz="2800" dirty="0" smtClean="0"/>
              <a:t>Levels of</a:t>
            </a:r>
          </a:p>
          <a:p>
            <a:r>
              <a:rPr lang="en-US" sz="2800" dirty="0" smtClean="0"/>
              <a:t>Venture</a:t>
            </a:r>
          </a:p>
          <a:p>
            <a:r>
              <a:rPr lang="en-US" sz="2800" dirty="0" smtClean="0"/>
              <a:t>Investment</a:t>
            </a:r>
          </a:p>
          <a:p>
            <a:r>
              <a:rPr lang="en-US" sz="2800" dirty="0" smtClean="0"/>
              <a:t>in EdTech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7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51069" y="1398903"/>
            <a:ext cx="1610467" cy="3129126"/>
            <a:chOff x="6138179" y="1398903"/>
            <a:chExt cx="1610467" cy="3129126"/>
          </a:xfrm>
        </p:grpSpPr>
        <p:sp>
          <p:nvSpPr>
            <p:cNvPr id="2" name="Rectangle 1"/>
            <p:cNvSpPr/>
            <p:nvPr/>
          </p:nvSpPr>
          <p:spPr>
            <a:xfrm>
              <a:off x="6138179" y="1398903"/>
              <a:ext cx="1610467" cy="31291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Untitled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3" t="26382" r="78472" b="26918"/>
            <a:stretch/>
          </p:blipFill>
          <p:spPr>
            <a:xfrm>
              <a:off x="6308429" y="1536953"/>
              <a:ext cx="1269966" cy="2882474"/>
            </a:xfrm>
            <a:prstGeom prst="rect">
              <a:avLst/>
            </a:prstGeom>
            <a:ln>
              <a:solidFill>
                <a:srgbClr val="8BA3E3"/>
              </a:solidFill>
            </a:ln>
            <a:effectLst>
              <a:glow rad="139700">
                <a:srgbClr val="8BA3E3">
                  <a:alpha val="4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83701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nt2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5478"/>
            <a:ext cx="72517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436345" y="858952"/>
            <a:ext cx="7321503" cy="8572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Calibri" charset="0"/>
              </a:rPr>
              <a:t>The Conclusion:</a:t>
            </a:r>
            <a:br>
              <a:rPr lang="en-US" sz="4400" dirty="0">
                <a:latin typeface="Calibri" charset="0"/>
              </a:rPr>
            </a:br>
            <a:r>
              <a:rPr lang="en-US" sz="4400" dirty="0">
                <a:latin typeface="Calibri" charset="0"/>
              </a:rPr>
              <a:t>The NGDLE is </a:t>
            </a:r>
            <a:r>
              <a:rPr lang="en-US" sz="4400" b="1" dirty="0">
                <a:latin typeface="Calibri" charset="0"/>
              </a:rPr>
              <a:t>More</a:t>
            </a:r>
            <a:r>
              <a:rPr lang="en-US" sz="4400" dirty="0">
                <a:latin typeface="Calibri" charset="0"/>
              </a:rPr>
              <a:t> Than an LMS</a:t>
            </a:r>
          </a:p>
        </p:txBody>
      </p:sp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58D450-D5D6-A943-BA9D-E863FDFFF274}" type="slidenum">
              <a:rPr lang="en-US" sz="900">
                <a:solidFill>
                  <a:srgbClr val="2A4B7E"/>
                </a:solidFill>
              </a:rPr>
              <a:pPr eaLnBrk="1" hangingPunct="1"/>
              <a:t>51</a:t>
            </a:fld>
            <a:endParaRPr lang="en-US" sz="900">
              <a:solidFill>
                <a:srgbClr val="2A4B7E"/>
              </a:solidFill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065213" y="2398848"/>
            <a:ext cx="61928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“An early conclusion from our research is that although the </a:t>
            </a:r>
            <a:r>
              <a:rPr lang="en-US" sz="1800" b="1" dirty="0"/>
              <a:t>NGDLE might include a traditional LMS as a component</a:t>
            </a:r>
            <a:r>
              <a:rPr lang="en-US" sz="1800" dirty="0"/>
              <a:t>, it will not itself be a single application like the current LMS or other enterprise applications. Rather, </a:t>
            </a:r>
            <a:r>
              <a:rPr lang="en-US" sz="1800" b="1" dirty="0"/>
              <a:t>the NGDLE will be an ecosystem of sorts </a:t>
            </a:r>
            <a:r>
              <a:rPr lang="en-US" sz="1800" dirty="0"/>
              <a:t>. . . “ </a:t>
            </a:r>
          </a:p>
        </p:txBody>
      </p:sp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289103" y="4614128"/>
            <a:ext cx="5616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https://net.educause.edu/ir/library/pdf/eli3035.pdf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6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30" name="Picture 29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92" y="3480195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9" name="TextBox 28"/>
          <p:cNvSpPr txBox="1"/>
          <p:nvPr/>
        </p:nvSpPr>
        <p:spPr>
          <a:xfrm>
            <a:off x="4887267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2292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2" name="Picture 1" descr="hyp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78"/>
          <a:stretch/>
        </p:blipFill>
        <p:spPr>
          <a:xfrm>
            <a:off x="5122463" y="736810"/>
            <a:ext cx="3574554" cy="3956304"/>
          </a:xfrm>
          <a:prstGeom prst="rect">
            <a:avLst/>
          </a:prstGeom>
        </p:spPr>
      </p:pic>
      <p:pic>
        <p:nvPicPr>
          <p:cNvPr id="29" name="Picture 2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24" y="887847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58" y="3874948"/>
            <a:ext cx="1261595" cy="37400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79612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2004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887267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0113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2" name="Picture 1" descr="hyp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78"/>
          <a:stretch/>
        </p:blipFill>
        <p:spPr>
          <a:xfrm>
            <a:off x="5946215" y="736810"/>
            <a:ext cx="3574554" cy="3956304"/>
          </a:xfrm>
          <a:prstGeom prst="rect">
            <a:avLst/>
          </a:prstGeom>
        </p:spPr>
      </p:pic>
      <p:pic>
        <p:nvPicPr>
          <p:cNvPr id="29" name="Picture 2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24" y="887847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1" name="Shape 90"/>
          <p:cNvSpPr/>
          <p:nvPr/>
        </p:nvSpPr>
        <p:spPr>
          <a:xfrm>
            <a:off x="6208960" y="149709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2" name="Shape 91"/>
          <p:cNvSpPr/>
          <p:nvPr/>
        </p:nvSpPr>
        <p:spPr>
          <a:xfrm>
            <a:off x="5693527" y="989962"/>
            <a:ext cx="509124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 smtClean="0"/>
              <a:t>12</a:t>
            </a:r>
            <a:endParaRPr sz="33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79" y="3841971"/>
            <a:ext cx="1261595" cy="374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612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2004</a:t>
            </a:r>
            <a:endParaRPr 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5729734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6147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3" y="758115"/>
            <a:ext cx="2567846" cy="3464258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4800702" y="805434"/>
            <a:ext cx="2704414" cy="347415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4" y="4366439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1248754" y="231582"/>
            <a:ext cx="6176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In building the </a:t>
            </a:r>
            <a:r>
              <a:rPr lang="en-US" sz="1800" dirty="0" smtClean="0"/>
              <a:t>NGDLE, </a:t>
            </a:r>
            <a:r>
              <a:rPr lang="en-US" sz="1800" dirty="0"/>
              <a:t>open source will be first to market..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31" y="4484108"/>
            <a:ext cx="1724527" cy="5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54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Steps(August 2016)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Hackathon</a:t>
            </a:r>
          </a:p>
          <a:p>
            <a:pPr lvl="1"/>
            <a:r>
              <a:rPr lang="en-US" dirty="0" smtClean="0"/>
              <a:t>Marist University, August 11, 12 2016</a:t>
            </a:r>
          </a:p>
          <a:p>
            <a:pPr lvl="1"/>
            <a:r>
              <a:rPr lang="en-US" dirty="0">
                <a:hlinkClick r:id="rId2"/>
              </a:rPr>
              <a:t>http://www.marist.edu/tsugi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Embedding </a:t>
            </a:r>
            <a:r>
              <a:rPr lang="en-US" dirty="0" err="1" smtClean="0"/>
              <a:t>Tsugi</a:t>
            </a:r>
            <a:r>
              <a:rPr lang="en-US" dirty="0" smtClean="0"/>
              <a:t> PHP in web content site</a:t>
            </a:r>
          </a:p>
          <a:p>
            <a:pPr lvl="1"/>
            <a:r>
              <a:rPr lang="en-US" dirty="0" smtClean="0">
                <a:hlinkClick r:id="rId3"/>
              </a:rPr>
              <a:t>http://www.php-intro.com/</a:t>
            </a:r>
            <a:endParaRPr lang="en-US" dirty="0" smtClean="0"/>
          </a:p>
          <a:p>
            <a:r>
              <a:rPr lang="en-US" dirty="0" smtClean="0"/>
              <a:t>Mentor </a:t>
            </a:r>
            <a:r>
              <a:rPr lang="en-US" dirty="0" err="1" smtClean="0"/>
              <a:t>Tsugi</a:t>
            </a:r>
            <a:r>
              <a:rPr lang="en-US" dirty="0" smtClean="0"/>
              <a:t> / Python</a:t>
            </a:r>
          </a:p>
          <a:p>
            <a:r>
              <a:rPr lang="en-US" dirty="0" smtClean="0"/>
              <a:t>Better understand </a:t>
            </a:r>
            <a:r>
              <a:rPr lang="en-US" dirty="0" err="1" smtClean="0"/>
              <a:t>Tsugi</a:t>
            </a:r>
            <a:r>
              <a:rPr lang="en-US" dirty="0" smtClean="0"/>
              <a:t> /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3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nt2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5478"/>
            <a:ext cx="72517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436345" y="858952"/>
            <a:ext cx="7321503" cy="8572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Calibri" charset="0"/>
              </a:rPr>
              <a:t>The Conclusion:</a:t>
            </a:r>
            <a:br>
              <a:rPr lang="en-US" sz="4400" dirty="0">
                <a:latin typeface="Calibri" charset="0"/>
              </a:rPr>
            </a:br>
            <a:r>
              <a:rPr lang="en-US" sz="4400" dirty="0">
                <a:latin typeface="Calibri" charset="0"/>
              </a:rPr>
              <a:t>The NGDLE is </a:t>
            </a:r>
            <a:r>
              <a:rPr lang="en-US" sz="4400" b="1" dirty="0">
                <a:latin typeface="Calibri" charset="0"/>
              </a:rPr>
              <a:t>More</a:t>
            </a:r>
            <a:r>
              <a:rPr lang="en-US" sz="4400" dirty="0">
                <a:latin typeface="Calibri" charset="0"/>
              </a:rPr>
              <a:t> Than an LMS</a:t>
            </a:r>
          </a:p>
        </p:txBody>
      </p:sp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58D450-D5D6-A943-BA9D-E863FDFFF274}" type="slidenum">
              <a:rPr lang="en-US" sz="900">
                <a:solidFill>
                  <a:srgbClr val="2A4B7E"/>
                </a:solidFill>
              </a:rPr>
              <a:pPr eaLnBrk="1" hangingPunct="1"/>
              <a:t>7</a:t>
            </a:fld>
            <a:endParaRPr lang="en-US" sz="900">
              <a:solidFill>
                <a:srgbClr val="2A4B7E"/>
              </a:solidFill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065213" y="2398848"/>
            <a:ext cx="61928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“An early conclusion from our research is that although the </a:t>
            </a:r>
            <a:r>
              <a:rPr lang="en-US" sz="1800" b="1" dirty="0"/>
              <a:t>NGDLE might include a traditional LMS as a component</a:t>
            </a:r>
            <a:r>
              <a:rPr lang="en-US" sz="1800" dirty="0"/>
              <a:t>, it will not itself be a single application like the current LMS or other enterprise applications. Rather, </a:t>
            </a:r>
            <a:r>
              <a:rPr lang="en-US" sz="1800" b="1" dirty="0"/>
              <a:t>the NGDLE will be an ecosystem of sorts </a:t>
            </a:r>
            <a:r>
              <a:rPr lang="en-US" sz="1800" dirty="0"/>
              <a:t>. . . “ </a:t>
            </a:r>
          </a:p>
        </p:txBody>
      </p:sp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289103" y="4614128"/>
            <a:ext cx="5616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https://net.educause.edu/ir/library/pdf/eli3035.pdf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7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Getting to 100K Learning Applications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 Store Plumbing</a:t>
            </a:r>
            <a:endParaRPr lang="en-US" dirty="0"/>
          </a:p>
        </p:txBody>
      </p:sp>
      <p:pic>
        <p:nvPicPr>
          <p:cNvPr id="6" name="Picture 5" descr="SakaiMetaph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4" b="29556"/>
          <a:stretch/>
        </p:blipFill>
        <p:spPr>
          <a:xfrm>
            <a:off x="5471353" y="2871433"/>
            <a:ext cx="2641522" cy="20707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70425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Rich Standards</a:t>
            </a:r>
          </a:p>
          <a:p>
            <a:r>
              <a:rPr lang="en-US" sz="3200" dirty="0" smtClean="0"/>
              <a:t>Training for Developers</a:t>
            </a:r>
          </a:p>
          <a:p>
            <a:r>
              <a:rPr lang="en-US" sz="3200" dirty="0" smtClean="0"/>
              <a:t>API Libraries – PHP, Java, Python, Node...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Content Repositories</a:t>
            </a:r>
          </a:p>
          <a:p>
            <a:r>
              <a:rPr lang="en-US" sz="3200" dirty="0" smtClean="0"/>
              <a:t>Learning Management Systems (many)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1870</TotalTime>
  <Words>923</Words>
  <Application>Microsoft Macintosh PowerPoint</Application>
  <PresentationFormat>On-screen Show (16:9)</PresentationFormat>
  <Paragraphs>281</Paragraphs>
  <Slides>56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Calibri</vt:lpstr>
      <vt:lpstr>Cambria</vt:lpstr>
      <vt:lpstr>Gill Sans</vt:lpstr>
      <vt:lpstr>ＭＳ Ｐゴシック</vt:lpstr>
      <vt:lpstr>Myriad Pro</vt:lpstr>
      <vt:lpstr>Times</vt:lpstr>
      <vt:lpstr>Trebuchet MS</vt:lpstr>
      <vt:lpstr>Wingdings</vt:lpstr>
      <vt:lpstr>Arial</vt:lpstr>
      <vt:lpstr>Adjacency</vt:lpstr>
      <vt:lpstr>Next Generation Teaching and Learning</vt:lpstr>
      <vt:lpstr>Original Mission</vt:lpstr>
      <vt:lpstr>PowerPoint Presentation</vt:lpstr>
      <vt:lpstr>interoperability</vt:lpstr>
      <vt:lpstr>PowerPoint Presentation</vt:lpstr>
      <vt:lpstr>March 6, 2008 iPhone SDK Press Conference</vt:lpstr>
      <vt:lpstr>The Conclusion: The NGDLE is More Than an LMS</vt:lpstr>
      <vt:lpstr>Getting to 100K Learning Applications</vt:lpstr>
      <vt:lpstr>What to Build</vt:lpstr>
      <vt:lpstr>Expanding Standards</vt:lpstr>
      <vt:lpstr>Advanced Issues in LTI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Tools To Date</vt:lpstr>
      <vt:lpstr>Tsugi Developer Training</vt:lpstr>
      <vt:lpstr>Tsugi Production</vt:lpstr>
      <vt:lpstr>GitHub Structure</vt:lpstr>
      <vt:lpstr>GitHub Structure</vt:lpstr>
      <vt:lpstr>IMS Content Item and IMS CASA</vt:lpstr>
      <vt:lpstr>PowerPoint Presentation</vt:lpstr>
      <vt:lpstr>IMS Content Item Launch</vt:lpstr>
      <vt:lpstr>IMS Content Item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Standards Score Card</vt:lpstr>
      <vt:lpstr>In the Future</vt:lpstr>
      <vt:lpstr>NGDLE Experiments...</vt:lpstr>
      <vt:lpstr>When?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Conclusion: The NGDLE is More Than an LMS</vt:lpstr>
      <vt:lpstr>PowerPoint Presentation</vt:lpstr>
      <vt:lpstr>PowerPoint Presentation</vt:lpstr>
      <vt:lpstr>PowerPoint Presentation</vt:lpstr>
      <vt:lpstr>PowerPoint Presentation</vt:lpstr>
      <vt:lpstr>Next Steps(August 2016)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Microsoft Office User</cp:lastModifiedBy>
  <cp:revision>154</cp:revision>
  <dcterms:created xsi:type="dcterms:W3CDTF">2015-11-01T12:58:24Z</dcterms:created>
  <dcterms:modified xsi:type="dcterms:W3CDTF">2016-08-12T14:21:43Z</dcterms:modified>
</cp:coreProperties>
</file>